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6"/>
  </p:notesMasterIdLst>
  <p:sldIdLst>
    <p:sldId id="256" r:id="rId3"/>
    <p:sldId id="257" r:id="rId4"/>
    <p:sldId id="259" r:id="rId5"/>
    <p:sldId id="263" r:id="rId6"/>
    <p:sldId id="279" r:id="rId7"/>
    <p:sldId id="276" r:id="rId8"/>
    <p:sldId id="267" r:id="rId9"/>
    <p:sldId id="277" r:id="rId10"/>
    <p:sldId id="280" r:id="rId11"/>
    <p:sldId id="278" r:id="rId12"/>
    <p:sldId id="270" r:id="rId13"/>
    <p:sldId id="281" r:id="rId14"/>
    <p:sldId id="275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2"/>
    <p:restoredTop sz="93962" autoAdjust="0"/>
  </p:normalViewPr>
  <p:slideViewPr>
    <p:cSldViewPr snapToGrid="0" snapToObjects="1">
      <p:cViewPr>
        <p:scale>
          <a:sx n="52" d="100"/>
          <a:sy n="52" d="100"/>
        </p:scale>
        <p:origin x="-1631" y="-7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21DC5-63F0-4920-978C-5817031ACFD2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6500C-AA65-484B-A24D-665F6D6E2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6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6500C-AA65-484B-A24D-665F6D6E26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8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" y="186569"/>
            <a:ext cx="11774906" cy="6484862"/>
          </a:xfrm>
          <a:prstGeom prst="rect">
            <a:avLst/>
          </a:prstGeom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3" name="组合 6"/>
          <p:cNvGrpSpPr/>
          <p:nvPr userDrawn="1"/>
        </p:nvGrpSpPr>
        <p:grpSpPr>
          <a:xfrm>
            <a:off x="192505" y="2791287"/>
            <a:ext cx="11819823" cy="180714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353199" y="3078866"/>
            <a:ext cx="11485602" cy="11564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48835" y="4701674"/>
            <a:ext cx="11485602" cy="3423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348835" y="5044016"/>
            <a:ext cx="11485602" cy="3423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08547" y="186569"/>
            <a:ext cx="11774906" cy="648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6"/>
          <p:cNvGrpSpPr/>
          <p:nvPr userDrawn="1"/>
        </p:nvGrpSpPr>
        <p:grpSpPr>
          <a:xfrm rot="5400000">
            <a:off x="-530982" y="1297820"/>
            <a:ext cx="6678591" cy="4268149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矩形 4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616608" y="2534855"/>
            <a:ext cx="2561864" cy="10566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616608" y="3591045"/>
            <a:ext cx="2561864" cy="37143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5782422" y="1468084"/>
            <a:ext cx="1321432" cy="10566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72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103853" y="1686076"/>
            <a:ext cx="4039565" cy="6206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5782422" y="2749326"/>
            <a:ext cx="1321432" cy="10566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72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7103853" y="2967318"/>
            <a:ext cx="4039565" cy="6206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5782422" y="4027008"/>
            <a:ext cx="1321432" cy="10566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72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103853" y="4245000"/>
            <a:ext cx="4039565" cy="6206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08547" y="186569"/>
            <a:ext cx="11774906" cy="648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6"/>
          <p:cNvGrpSpPr/>
          <p:nvPr userDrawn="1"/>
        </p:nvGrpSpPr>
        <p:grpSpPr>
          <a:xfrm rot="5400000">
            <a:off x="-530982" y="1297820"/>
            <a:ext cx="6678591" cy="4268149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矩形 4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616608" y="2534855"/>
            <a:ext cx="2561864" cy="10566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616608" y="3591045"/>
            <a:ext cx="2561864" cy="37143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5782422" y="1035621"/>
            <a:ext cx="1321432" cy="10566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72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103853" y="1253613"/>
            <a:ext cx="4039565" cy="6206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5782422" y="2316863"/>
            <a:ext cx="1321432" cy="10566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72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7103853" y="2534855"/>
            <a:ext cx="4039565" cy="6206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5782422" y="3594545"/>
            <a:ext cx="1321432" cy="10566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72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103853" y="3812537"/>
            <a:ext cx="4039565" cy="6206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5782422" y="4874007"/>
            <a:ext cx="1321432" cy="10566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72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103853" y="5091999"/>
            <a:ext cx="4039565" cy="6206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08547" y="186569"/>
            <a:ext cx="11774906" cy="648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6"/>
          <p:cNvGrpSpPr/>
          <p:nvPr userDrawn="1"/>
        </p:nvGrpSpPr>
        <p:grpSpPr>
          <a:xfrm rot="5400000">
            <a:off x="-530982" y="1297820"/>
            <a:ext cx="6678591" cy="4268149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矩形 4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616608" y="2534855"/>
            <a:ext cx="2561864" cy="10566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616608" y="3591045"/>
            <a:ext cx="2561864" cy="37143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6018525" y="903366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223563" y="1068695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018525" y="1869771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7223563" y="2035100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6018525" y="2836176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223563" y="3001505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018525" y="3802581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23563" y="3967910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6018525" y="4768986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7223563" y="4934315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08547" y="186569"/>
            <a:ext cx="11774906" cy="648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6"/>
          <p:cNvGrpSpPr/>
          <p:nvPr userDrawn="1"/>
        </p:nvGrpSpPr>
        <p:grpSpPr>
          <a:xfrm rot="5400000">
            <a:off x="-530982" y="1297820"/>
            <a:ext cx="6678591" cy="4268149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矩形 4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616608" y="2534855"/>
            <a:ext cx="2561864" cy="10566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616608" y="3591045"/>
            <a:ext cx="2561864" cy="37143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6018525" y="695022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223563" y="860351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018525" y="1615154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7223563" y="1780483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6018525" y="2539459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223563" y="2704788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018525" y="3459591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23563" y="3624920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6018525" y="4379723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7223563" y="4545052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6018525" y="5299855"/>
            <a:ext cx="1205038" cy="80139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23"/>
          </p:nvPr>
        </p:nvSpPr>
        <p:spPr>
          <a:xfrm>
            <a:off x="7223563" y="5465184"/>
            <a:ext cx="368375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60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" y="186569"/>
            <a:ext cx="11774906" cy="6484862"/>
          </a:xfrm>
          <a:prstGeom prst="rect">
            <a:avLst/>
          </a:prstGeom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椭圆 9"/>
          <p:cNvSpPr/>
          <p:nvPr userDrawn="1"/>
        </p:nvSpPr>
        <p:spPr>
          <a:xfrm>
            <a:off x="3719332" y="1052332"/>
            <a:ext cx="4753336" cy="4753336"/>
          </a:xfrm>
          <a:prstGeom prst="ellipse">
            <a:avLst/>
          </a:prstGeom>
          <a:solidFill>
            <a:schemeClr val="accent4"/>
          </a:solidFill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124" y="2314862"/>
            <a:ext cx="3683752" cy="66803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标题</a:t>
            </a:r>
            <a:endParaRPr kumimoji="1"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3912243" y="3180625"/>
            <a:ext cx="4367514" cy="104413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标题</a:t>
            </a:r>
            <a:endParaRPr kumimoji="1" lang="zh-CN" altLang="en-US" dirty="0"/>
          </a:p>
        </p:txBody>
      </p:sp>
      <p:cxnSp>
        <p:nvCxnSpPr>
          <p:cNvPr id="13" name="直接连接符 6"/>
          <p:cNvCxnSpPr/>
          <p:nvPr userDrawn="1"/>
        </p:nvCxnSpPr>
        <p:spPr>
          <a:xfrm>
            <a:off x="4711700" y="298674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08547" y="186569"/>
            <a:ext cx="11774906" cy="648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6"/>
          <p:cNvGrpSpPr/>
          <p:nvPr userDrawn="1"/>
        </p:nvGrpSpPr>
        <p:grpSpPr>
          <a:xfrm>
            <a:off x="96456" y="325879"/>
            <a:ext cx="11999088" cy="681118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矩形 5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48201" y="416830"/>
            <a:ext cx="11446402" cy="4707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9" r:id="rId4"/>
    <p:sldLayoutId id="2147483688" r:id="rId5"/>
    <p:sldLayoutId id="2147483685" r:id="rId6"/>
    <p:sldLayoutId id="214748366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旅游社交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的设计与实现</a:t>
            </a:r>
          </a:p>
        </p:txBody>
      </p:sp>
      <p:sp>
        <p:nvSpPr>
          <p:cNvPr id="8" name="矩形 7"/>
          <p:cNvSpPr/>
          <p:nvPr/>
        </p:nvSpPr>
        <p:spPr>
          <a:xfrm>
            <a:off x="2654710" y="4660490"/>
            <a:ext cx="7034980" cy="1651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524535" y="4778443"/>
            <a:ext cx="5342136" cy="1460126"/>
          </a:xfrm>
        </p:spPr>
        <p:txBody>
          <a:bodyPr/>
          <a:lstStyle/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老师：彭志豪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     号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  15180600829</a:t>
            </a:r>
          </a:p>
          <a:p>
            <a:pPr algn="l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 辩 人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kumimoji="1" lang="zh-CN" altLang="en-US" dirty="0" smtClean="0"/>
              <a:t>界面截图</a:t>
            </a:r>
            <a:endParaRPr kumimoji="1" lang="zh-CN" altLang="en-US" dirty="0"/>
          </a:p>
        </p:txBody>
      </p:sp>
      <p:pic>
        <p:nvPicPr>
          <p:cNvPr id="3074" name="Picture 2" descr="界面截图截屏_20190426_1034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3" y="1175057"/>
            <a:ext cx="2880005" cy="512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界面截图截屏_20190426_1037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67" y="1175058"/>
            <a:ext cx="2880005" cy="512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界面截图截屏_20190426_1039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682" y="1175057"/>
            <a:ext cx="2763985" cy="491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界面截图截屏_20190426_1039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337" y="1175057"/>
            <a:ext cx="2809483" cy="491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40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kumimoji="1" lang="zh-CN" altLang="en-US" dirty="0" smtClean="0"/>
              <a:t>界面截图</a:t>
            </a:r>
            <a:endParaRPr kumimoji="1" lang="zh-CN" altLang="en-US" dirty="0"/>
          </a:p>
        </p:txBody>
      </p:sp>
      <p:pic>
        <p:nvPicPr>
          <p:cNvPr id="3080" name="Picture 8" descr="C:\Users\HP\Desktop\毕设准备\图\界面截图\界面截图截屏_20190426_1040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4" y="1248750"/>
            <a:ext cx="2766878" cy="491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HP\Desktop\毕设准备\图\界面截图\界面截图截屏_20190426_1040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42" y="1248749"/>
            <a:ext cx="2766878" cy="491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HP\Desktop\毕设准备\图\界面截图\界面截图截屏_20190426_10404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72" y="1248748"/>
            <a:ext cx="2766878" cy="491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P\Desktop\毕设准备\图\界面截图\界面截图截屏_20190426_10383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0" y="1248750"/>
            <a:ext cx="2766879" cy="49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kumimoji="1" lang="zh-CN" altLang="en-US" dirty="0" smtClean="0"/>
              <a:t>结论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4145" y="2160768"/>
            <a:ext cx="101468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zh-CN" sz="2400" dirty="0"/>
              <a:t>本项目是一个旅游社交类的</a:t>
            </a:r>
            <a:r>
              <a:rPr lang="en-US" altLang="zh-CN" sz="2400" dirty="0"/>
              <a:t>App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秉承帮助用户计划旅行，社交约伴的宗旨。主要</a:t>
            </a:r>
            <a:r>
              <a:rPr lang="zh-CN" altLang="zh-CN" sz="2400" dirty="0"/>
              <a:t>优势是能够帮助旅者们做出旅行前期以及中期的计划，提供包括热门旅行地的攻略、游记和资料，为旅者们提供了一个旅行约伴的平台，记录旅行者们在旅行途中的体会，帮助他人了解不同的旅行地，使旅行者们能够更好地计划和享受自己的旅行，且能够为用户提供酒店推荐以及电话预订的</a:t>
            </a:r>
            <a:r>
              <a:rPr lang="zh-CN" altLang="zh-CN" sz="2400" dirty="0" smtClean="0"/>
              <a:t>服务</a:t>
            </a:r>
            <a:r>
              <a:rPr lang="zh-CN" altLang="zh-CN" sz="2400" dirty="0" smtClean="0"/>
              <a:t>。</a:t>
            </a:r>
            <a:r>
              <a:rPr lang="zh-CN" altLang="zh-CN" sz="2400" dirty="0"/>
              <a:t>本项目界面设计美观大方，功能完善，操作简便，适合不同年龄段的旅行人群</a:t>
            </a:r>
            <a:r>
              <a:rPr lang="zh-CN" altLang="zh-CN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315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感谢各位老师评判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54710" y="4660490"/>
            <a:ext cx="7034980" cy="1651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524535" y="4778443"/>
            <a:ext cx="5342136" cy="1460126"/>
          </a:xfrm>
        </p:spPr>
        <p:txBody>
          <a:bodyPr/>
          <a:lstStyle/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老师：彭志豪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     号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  15180600829</a:t>
            </a:r>
          </a:p>
          <a:p>
            <a:pPr algn="l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 辩 人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98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03777" y="1006602"/>
            <a:ext cx="1205038" cy="801393"/>
          </a:xfrm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267807" y="1171931"/>
            <a:ext cx="3683752" cy="470737"/>
          </a:xfrm>
        </p:spPr>
        <p:txBody>
          <a:bodyPr/>
          <a:lstStyle/>
          <a:p>
            <a:r>
              <a:rPr lang="zh-CN" altLang="en-US" sz="2800" dirty="0"/>
              <a:t>项目背景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003777" y="1973007"/>
            <a:ext cx="1205038" cy="801393"/>
          </a:xfrm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267807" y="2138336"/>
            <a:ext cx="3683752" cy="470737"/>
          </a:xfrm>
        </p:spPr>
        <p:txBody>
          <a:bodyPr/>
          <a:lstStyle/>
          <a:p>
            <a:r>
              <a:rPr lang="zh-CN" altLang="zh-CN" sz="2800" dirty="0" smtClean="0"/>
              <a:t>技术</a:t>
            </a:r>
            <a:r>
              <a:rPr lang="zh-CN" altLang="en-US" sz="2800" dirty="0" smtClean="0"/>
              <a:t>路线</a:t>
            </a:r>
            <a:endParaRPr kumimoji="1" lang="zh-CN" altLang="en-US" sz="28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6003777" y="2939412"/>
            <a:ext cx="1205038" cy="801393"/>
          </a:xfrm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7267807" y="3104741"/>
            <a:ext cx="3683752" cy="470737"/>
          </a:xfrm>
        </p:spPr>
        <p:txBody>
          <a:bodyPr/>
          <a:lstStyle/>
          <a:p>
            <a:r>
              <a:rPr lang="zh-CN" altLang="zh-CN" sz="2800" dirty="0" smtClean="0"/>
              <a:t>系统</a:t>
            </a:r>
            <a:r>
              <a:rPr lang="zh-CN" altLang="en-US" sz="2800" dirty="0" smtClean="0"/>
              <a:t>分析与设计</a:t>
            </a:r>
            <a:endParaRPr kumimoji="1" lang="zh-CN" altLang="en-US" sz="28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6003777" y="3905817"/>
            <a:ext cx="1205038" cy="801393"/>
          </a:xfrm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7267807" y="4071146"/>
            <a:ext cx="3683752" cy="470737"/>
          </a:xfrm>
        </p:spPr>
        <p:txBody>
          <a:bodyPr/>
          <a:lstStyle/>
          <a:p>
            <a:r>
              <a:rPr kumimoji="1" lang="zh-CN" altLang="en-US" sz="2800" dirty="0" smtClean="0"/>
              <a:t>主要难点与解决方案</a:t>
            </a:r>
            <a:endParaRPr kumimoji="1" lang="zh-CN" altLang="en-US" sz="28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6018525" y="4857474"/>
            <a:ext cx="1205038" cy="801393"/>
          </a:xfrm>
        </p:spPr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7282555" y="5022803"/>
            <a:ext cx="3683752" cy="470737"/>
          </a:xfrm>
        </p:spPr>
        <p:txBody>
          <a:bodyPr/>
          <a:lstStyle/>
          <a:p>
            <a:r>
              <a:rPr kumimoji="1" lang="zh-CN" altLang="en-US" sz="2800" dirty="0" smtClean="0"/>
              <a:t>结论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22551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kumimoji="1" lang="zh-CN" altLang="en-US" dirty="0" smtClean="0"/>
              <a:t>项目</a:t>
            </a:r>
            <a:r>
              <a:rPr kumimoji="1" lang="zh-CN" altLang="en-US" dirty="0"/>
              <a:t>背景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76231" y="154594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accent4"/>
                </a:solidFill>
              </a:rPr>
              <a:t>项目背景</a:t>
            </a:r>
            <a:endParaRPr lang="zh-CN" altLang="en-US" sz="5400" b="1" dirty="0">
              <a:solidFill>
                <a:schemeClr val="accent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8183" y="2870951"/>
            <a:ext cx="10932148" cy="321733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13"/>
          <p:cNvGrpSpPr/>
          <p:nvPr/>
        </p:nvGrpSpPr>
        <p:grpSpPr>
          <a:xfrm>
            <a:off x="1058927" y="2732724"/>
            <a:ext cx="3733206" cy="654518"/>
            <a:chOff x="1058927" y="3293902"/>
            <a:chExt cx="3782580" cy="654518"/>
          </a:xfrm>
        </p:grpSpPr>
        <p:sp>
          <p:nvSpPr>
            <p:cNvPr id="6" name="矩形 5"/>
            <p:cNvSpPr/>
            <p:nvPr/>
          </p:nvSpPr>
          <p:spPr>
            <a:xfrm>
              <a:off x="1276230" y="3293902"/>
              <a:ext cx="3565277" cy="654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12"/>
            <p:cNvSpPr/>
            <p:nvPr/>
          </p:nvSpPr>
          <p:spPr>
            <a:xfrm flipH="1">
              <a:off x="1058927" y="3293902"/>
              <a:ext cx="217304" cy="135098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436528" y="2773136"/>
            <a:ext cx="3445192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我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为什么要做这个项目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9" name="矩形 55"/>
          <p:cNvSpPr/>
          <p:nvPr/>
        </p:nvSpPr>
        <p:spPr>
          <a:xfrm>
            <a:off x="1276231" y="3589413"/>
            <a:ext cx="10021034" cy="2477585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404040"/>
                </a:solidFill>
                <a:latin typeface="+mj-ea"/>
                <a:ea typeface="+mj-ea"/>
              </a:rPr>
              <a:t>从旅游角度：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</a:rPr>
              <a:t>为</a:t>
            </a:r>
            <a:r>
              <a:rPr lang="zh-CN" altLang="en-US" sz="2000" dirty="0">
                <a:solidFill>
                  <a:srgbClr val="404040"/>
                </a:solidFill>
                <a:latin typeface="+mj-ea"/>
              </a:rPr>
              <a:t>旅行者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</a:rPr>
              <a:t>提供了高质量的攻略</a:t>
            </a:r>
            <a:r>
              <a:rPr lang="zh-CN" altLang="en-US" sz="2000" dirty="0">
                <a:solidFill>
                  <a:srgbClr val="404040"/>
                </a:solidFill>
                <a:latin typeface="+mj-ea"/>
              </a:rPr>
              <a:t>、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</a:rPr>
              <a:t>游记以及旅行地推荐等达人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</a:rPr>
              <a:t>文章，从而达到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</a:rPr>
              <a:t>帮助</a:t>
            </a:r>
            <a:r>
              <a:rPr lang="zh-CN" altLang="en-US" sz="2000" dirty="0">
                <a:solidFill>
                  <a:srgbClr val="404040"/>
                </a:solidFill>
                <a:latin typeface="+mj-ea"/>
              </a:rPr>
              <a:t>用户做出合理的旅行计划</a:t>
            </a:r>
            <a:r>
              <a:rPr lang="zh-CN" altLang="en-US" sz="2000" dirty="0">
                <a:solidFill>
                  <a:srgbClr val="404040"/>
                </a:solidFill>
                <a:latin typeface="+mj-ea"/>
              </a:rPr>
              <a:t>，帮助用户了解想去的旅行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</a:rPr>
              <a:t>地的目的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</a:rPr>
              <a:t>；</a:t>
            </a:r>
            <a:endParaRPr lang="en-US" altLang="zh-CN" sz="20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404040"/>
                </a:solidFill>
                <a:latin typeface="+mj-ea"/>
              </a:rPr>
              <a:t>从社交角度：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  <a:ea typeface="+mj-ea"/>
              </a:rPr>
              <a:t>提供了动态模块，用户可以发布动态，</a:t>
            </a:r>
            <a:r>
              <a:rPr lang="zh-CN" altLang="en-US" sz="2000" dirty="0">
                <a:solidFill>
                  <a:srgbClr val="404040"/>
                </a:solidFill>
                <a:latin typeface="+mj-ea"/>
              </a:rPr>
              <a:t>达到</a:t>
            </a:r>
            <a:r>
              <a:rPr lang="zh-CN" altLang="en-US" sz="2000" dirty="0">
                <a:solidFill>
                  <a:srgbClr val="404040"/>
                </a:solidFill>
                <a:latin typeface="+mj-ea"/>
              </a:rPr>
              <a:t>帮助用户在旅途中分享旅行乐趣、展示自己的目的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</a:rPr>
              <a:t>。提供</a:t>
            </a:r>
            <a:r>
              <a:rPr lang="zh-CN" altLang="en-US" sz="2000" dirty="0" smtClean="0">
                <a:solidFill>
                  <a:srgbClr val="404040"/>
                </a:solidFill>
                <a:latin typeface="+mj-ea"/>
                <a:ea typeface="+mj-ea"/>
              </a:rPr>
              <a:t>关注、私信、评论等功能可以帮助用户进行社交约伴的目的。</a:t>
            </a:r>
            <a:endParaRPr lang="zh-CN" altLang="en-US" sz="2000" dirty="0" smtClean="0">
              <a:solidFill>
                <a:srgbClr val="4040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18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lang="zh-CN" altLang="zh-CN" dirty="0" smtClean="0"/>
              <a:t>技术</a:t>
            </a:r>
            <a:r>
              <a:rPr lang="zh-CN" altLang="en-US" dirty="0" smtClean="0"/>
              <a:t>路线</a:t>
            </a:r>
            <a:endParaRPr kumimoji="1" lang="zh-CN" altLang="en-US" dirty="0"/>
          </a:p>
        </p:txBody>
      </p:sp>
      <p:pic>
        <p:nvPicPr>
          <p:cNvPr id="1026" name="Picture 2" descr="QQ截图201905071017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26" y="1003949"/>
            <a:ext cx="11485973" cy="201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55"/>
          <p:cNvSpPr/>
          <p:nvPr/>
        </p:nvSpPr>
        <p:spPr>
          <a:xfrm>
            <a:off x="338126" y="3496349"/>
            <a:ext cx="11446403" cy="255452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sz="2000" dirty="0"/>
              <a:t>系统</a:t>
            </a:r>
            <a:r>
              <a:rPr lang="zh-CN" altLang="zh-CN" sz="2000" dirty="0" smtClean="0"/>
              <a:t>客户端</a:t>
            </a:r>
            <a:r>
              <a:rPr lang="zh-CN" altLang="en-US" sz="2000" dirty="0" smtClean="0"/>
              <a:t>采用</a:t>
            </a:r>
            <a:r>
              <a:rPr lang="en-US" altLang="zh-CN" sz="2000" dirty="0" smtClean="0"/>
              <a:t>React </a:t>
            </a:r>
            <a:r>
              <a:rPr lang="en-US" altLang="zh-CN" sz="2000" dirty="0"/>
              <a:t>Native</a:t>
            </a:r>
            <a:r>
              <a:rPr lang="zh-CN" altLang="zh-CN" sz="2000" dirty="0"/>
              <a:t>跨平台移动</a:t>
            </a:r>
            <a:r>
              <a:rPr lang="zh-CN" altLang="zh-CN" sz="2000" dirty="0" smtClean="0"/>
              <a:t>应用</a:t>
            </a:r>
            <a:r>
              <a:rPr lang="zh-CN" altLang="en-US" sz="2000" dirty="0" smtClean="0"/>
              <a:t>技术</a:t>
            </a:r>
            <a:r>
              <a:rPr lang="en-US" altLang="zh-CN" sz="2000" dirty="0" smtClean="0"/>
              <a:t>. </a:t>
            </a:r>
            <a:r>
              <a:rPr lang="zh-CN" altLang="zh-CN" sz="2000" dirty="0" smtClean="0"/>
              <a:t>使用</a:t>
            </a:r>
            <a:r>
              <a:rPr lang="en-US" altLang="zh-CN" sz="2000" dirty="0"/>
              <a:t>React + </a:t>
            </a:r>
            <a:r>
              <a:rPr lang="en-US" altLang="zh-CN" sz="2000" dirty="0" smtClean="0"/>
              <a:t>JavaScript</a:t>
            </a:r>
            <a:r>
              <a:rPr lang="zh-CN" altLang="zh-CN" sz="2000" dirty="0" smtClean="0"/>
              <a:t>构建</a:t>
            </a:r>
            <a:r>
              <a:rPr lang="zh-CN" altLang="zh-CN" sz="2000" dirty="0"/>
              <a:t>组件化页面</a:t>
            </a:r>
            <a:r>
              <a:rPr lang="en-US" altLang="zh-CN" sz="2000" dirty="0"/>
              <a:t>, </a:t>
            </a:r>
            <a:r>
              <a:rPr lang="zh-CN" altLang="zh-CN" sz="2000" dirty="0"/>
              <a:t>使用</a:t>
            </a:r>
            <a:r>
              <a:rPr lang="en-US" altLang="zh-CN" sz="2000" dirty="0"/>
              <a:t>React</a:t>
            </a:r>
            <a:r>
              <a:rPr lang="zh-CN" altLang="zh-CN" sz="2000" dirty="0"/>
              <a:t>组件来拆分界面模块，将可变部分拆分为单独子组件，父组件通过页面逻辑控制，在不同场景使用不同子组件，显示不同逻辑下的用户</a:t>
            </a:r>
            <a:r>
              <a:rPr lang="zh-CN" altLang="zh-CN" sz="2000" dirty="0" smtClean="0"/>
              <a:t>界面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服务端采用</a:t>
            </a:r>
            <a:r>
              <a:rPr lang="en-US" altLang="zh-CN" sz="2000" dirty="0" smtClean="0"/>
              <a:t>SpringMVC</a:t>
            </a:r>
            <a:r>
              <a:rPr lang="zh-CN" altLang="en-US" sz="2000" dirty="0" smtClean="0"/>
              <a:t>框架。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客户</a:t>
            </a:r>
            <a:r>
              <a:rPr lang="zh-CN" altLang="en-US" sz="2000" dirty="0" smtClean="0"/>
              <a:t>端</a:t>
            </a:r>
            <a:r>
              <a:rPr lang="zh-CN" altLang="zh-CN" sz="2000" dirty="0" smtClean="0"/>
              <a:t>与</a:t>
            </a:r>
            <a:r>
              <a:rPr lang="zh-CN" altLang="zh-CN" sz="2000" dirty="0"/>
              <a:t>服务端的通信</a:t>
            </a:r>
            <a:r>
              <a:rPr lang="zh-CN" altLang="zh-CN" sz="2000" dirty="0" smtClean="0"/>
              <a:t>方案使用</a:t>
            </a:r>
            <a:r>
              <a:rPr lang="en-US" altLang="zh-CN" sz="2000" dirty="0" smtClean="0"/>
              <a:t>Fetch</a:t>
            </a:r>
            <a:r>
              <a:rPr lang="zh-CN" altLang="zh-CN" sz="2000" dirty="0"/>
              <a:t>来</a:t>
            </a:r>
            <a:r>
              <a:rPr lang="zh-CN" altLang="zh-CN" sz="2000" dirty="0" smtClean="0"/>
              <a:t>处理。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784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分析</a:t>
            </a:r>
            <a:r>
              <a:rPr lang="zh-CN" altLang="en-US" dirty="0"/>
              <a:t>与设计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功能</a:t>
            </a:r>
            <a:r>
              <a:rPr lang="zh-CN" altLang="en-US" dirty="0"/>
              <a:t>点</a:t>
            </a:r>
            <a:endParaRPr kumimoji="1" lang="zh-CN" altLang="en-US" dirty="0"/>
          </a:p>
        </p:txBody>
      </p:sp>
      <p:sp>
        <p:nvSpPr>
          <p:cNvPr id="18" name="矩形 55"/>
          <p:cNvSpPr/>
          <p:nvPr/>
        </p:nvSpPr>
        <p:spPr>
          <a:xfrm>
            <a:off x="2678445" y="2088796"/>
            <a:ext cx="2908229" cy="280075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旅行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需求方面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marL="742939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游记、攻略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marL="742939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旅行地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推荐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marL="742939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预订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电话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marL="742939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地图导航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0" name="矩形 55"/>
          <p:cNvSpPr/>
          <p:nvPr/>
        </p:nvSpPr>
        <p:spPr>
          <a:xfrm>
            <a:off x="6237720" y="2088796"/>
            <a:ext cx="2908229" cy="280075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社交需求方面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marL="742939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发布动态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marL="742939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关注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加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好友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marL="742939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私信聊天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marL="742939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点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赞评论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39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分析</a:t>
            </a:r>
            <a:r>
              <a:rPr lang="zh-CN" altLang="en-US" dirty="0"/>
              <a:t>与</a:t>
            </a:r>
            <a:r>
              <a:rPr lang="zh-CN" altLang="en-US" dirty="0" smtClean="0"/>
              <a:t>设计</a:t>
            </a:r>
            <a:r>
              <a:rPr lang="en-US" altLang="zh-CN" dirty="0" smtClean="0"/>
              <a:t>-</a:t>
            </a:r>
            <a:r>
              <a:rPr lang="zh-CN" altLang="zh-CN" dirty="0"/>
              <a:t>高层用例图</a:t>
            </a:r>
            <a:endParaRPr kumimoji="1" lang="zh-CN" altLang="en-US" dirty="0"/>
          </a:p>
        </p:txBody>
      </p:sp>
      <p:sp>
        <p:nvSpPr>
          <p:cNvPr id="11" name="矩形 55"/>
          <p:cNvSpPr/>
          <p:nvPr/>
        </p:nvSpPr>
        <p:spPr>
          <a:xfrm>
            <a:off x="7839148" y="2581942"/>
            <a:ext cx="3652643" cy="13388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这些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用例可以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从系统管理、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用户社交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两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个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方面完成整个旅游社交系统的正常运作。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1026" name="Picture 2" descr="QQ截图201905011915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6" y="1007756"/>
            <a:ext cx="7181891" cy="585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3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分析</a:t>
            </a:r>
            <a:r>
              <a:rPr lang="zh-CN" altLang="en-US" dirty="0"/>
              <a:t>与设计</a:t>
            </a:r>
            <a:r>
              <a:rPr lang="en-US" altLang="zh-CN" dirty="0" smtClean="0"/>
              <a:t>-E-R</a:t>
            </a:r>
            <a:r>
              <a:rPr lang="zh-CN" altLang="zh-CN" dirty="0" smtClean="0"/>
              <a:t>图</a:t>
            </a:r>
            <a:endParaRPr kumimoji="1" lang="zh-CN" altLang="en-US" dirty="0"/>
          </a:p>
        </p:txBody>
      </p:sp>
      <p:sp>
        <p:nvSpPr>
          <p:cNvPr id="11" name="矩形 55"/>
          <p:cNvSpPr/>
          <p:nvPr/>
        </p:nvSpPr>
        <p:spPr>
          <a:xfrm>
            <a:off x="657910" y="4981075"/>
            <a:ext cx="10963810" cy="1754310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实体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类有三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个：用户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、动态、攻略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。用户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有三个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属性：用户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、用户名、密码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，攻略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有七个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属性：攻略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、标题、作者、内容、图片、点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赞数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和浏览量，动态有四个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属性：动态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、动态配图、文字内容和发布用户。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用户与用户间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有两个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联系：私信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和关注，用户与动态的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联系：用户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可以发布动态，用户与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攻略的联系：用户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可以点赞和评论攻略。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3" y="984457"/>
            <a:ext cx="10920502" cy="396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0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分析</a:t>
            </a:r>
            <a:r>
              <a:rPr lang="zh-CN" altLang="en-US" dirty="0"/>
              <a:t>与设计</a:t>
            </a:r>
            <a:r>
              <a:rPr lang="en-US" altLang="zh-CN" dirty="0" smtClean="0"/>
              <a:t>-</a:t>
            </a:r>
            <a:r>
              <a:rPr lang="zh-CN" altLang="zh-CN" dirty="0"/>
              <a:t>系统功能结构图</a:t>
            </a:r>
            <a:endParaRPr kumimoji="1" lang="zh-CN" altLang="en-US" dirty="0"/>
          </a:p>
        </p:txBody>
      </p:sp>
      <p:sp>
        <p:nvSpPr>
          <p:cNvPr id="11" name="矩形 55"/>
          <p:cNvSpPr/>
          <p:nvPr/>
        </p:nvSpPr>
        <p:spPr>
          <a:xfrm>
            <a:off x="8494087" y="2135388"/>
            <a:ext cx="3315264" cy="341630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旅游社交系统主要包括以下功能模块，其中用户管理包括个人信息管理、浏览界面、发布动态、点赞、评论等功能模块，系统管理包括登录密码的修改、用户信息管理和用户发布内容管理等功能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模块。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2051" name="Picture 3" descr="C:\Users\HP\Pictures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" y="990803"/>
            <a:ext cx="8413751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08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 </a:t>
            </a:r>
            <a:r>
              <a:rPr kumimoji="1" lang="zh-CN" altLang="en-US" dirty="0" smtClean="0"/>
              <a:t>主要</a:t>
            </a:r>
            <a:r>
              <a:rPr kumimoji="1" lang="zh-CN" altLang="en-US" dirty="0"/>
              <a:t>难点与解决</a:t>
            </a:r>
            <a:r>
              <a:rPr kumimoji="1" lang="zh-CN" altLang="en-US" dirty="0" smtClean="0"/>
              <a:t>方案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发布动态</a:t>
            </a:r>
            <a:endParaRPr kumimoji="1" lang="zh-CN" altLang="en-US" dirty="0"/>
          </a:p>
        </p:txBody>
      </p:sp>
      <p:sp>
        <p:nvSpPr>
          <p:cNvPr id="18" name="矩形 55"/>
          <p:cNvSpPr/>
          <p:nvPr/>
        </p:nvSpPr>
        <p:spPr>
          <a:xfrm>
            <a:off x="8731045" y="1418765"/>
            <a:ext cx="3392129" cy="2708418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难点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调取系统自带相机和图库。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难点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：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   存储动态并显示。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19" name="Picture 5" descr="截屏_20190426_1042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1298827"/>
            <a:ext cx="2763760" cy="491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 descr="界面截图截屏_20190426_1040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85" y="1298828"/>
            <a:ext cx="2763761" cy="491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HP\Desktop\毕设准备\图\界面截图\界面截图截屏_20190426_1040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05" y="1298827"/>
            <a:ext cx="2766877" cy="491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55"/>
          <p:cNvSpPr/>
          <p:nvPr/>
        </p:nvSpPr>
        <p:spPr>
          <a:xfrm>
            <a:off x="8731046" y="3647156"/>
            <a:ext cx="3392129" cy="2708418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难点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解决方案：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</a:t>
            </a:r>
            <a:r>
              <a:rPr lang="en-US" altLang="zh-CN" sz="2000" dirty="0" smtClean="0"/>
              <a:t>react-native-image-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 smtClean="0"/>
              <a:t>    picker </a:t>
            </a:r>
            <a:r>
              <a:rPr lang="zh-CN" altLang="en-US" sz="2000" dirty="0" smtClean="0"/>
              <a:t>组件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难点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解决方案：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   Storage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缓存。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44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0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</TotalTime>
  <Words>671</Words>
  <Application>Microsoft Office PowerPoint</Application>
  <PresentationFormat>自定义</PresentationFormat>
  <Paragraphs>61</Paragraphs>
  <Slides>13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5" baseType="lpstr"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HP</cp:lastModifiedBy>
  <cp:revision>126</cp:revision>
  <dcterms:created xsi:type="dcterms:W3CDTF">2015-08-18T02:51:41Z</dcterms:created>
  <dcterms:modified xsi:type="dcterms:W3CDTF">2019-05-20T08:53:22Z</dcterms:modified>
</cp:coreProperties>
</file>